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ABC"/>
    <a:srgbClr val="C1C2C4"/>
    <a:srgbClr val="C0C1C3"/>
    <a:srgbClr val="BABBBD"/>
    <a:srgbClr val="13266F"/>
    <a:srgbClr val="75808A"/>
    <a:srgbClr val="132677"/>
    <a:srgbClr val="4B55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533" autoAdjust="0"/>
  </p:normalViewPr>
  <p:slideViewPr>
    <p:cSldViewPr snapToGrid="0">
      <p:cViewPr>
        <p:scale>
          <a:sx n="64" d="100"/>
          <a:sy n="64" d="100"/>
        </p:scale>
        <p:origin x="32" y="-79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Documents\Pablo\Mestrado\1&#186;%20Semestre\TCC%20Tayn&#225;\Gr&#225;fico%20Falh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70341207349079E-2"/>
          <c:y val="8.8215952172645093E-2"/>
          <c:w val="0.48545931758530186"/>
          <c:h val="0.80909886264216968"/>
        </c:manualLayout>
      </c:layout>
      <c:pieChart>
        <c:varyColors val="1"/>
        <c:ser>
          <c:idx val="0"/>
          <c:order val="0"/>
          <c:tx>
            <c:strRef>
              <c:f>Planilha1!$A$2</c:f>
              <c:strCache>
                <c:ptCount val="1"/>
                <c:pt idx="0">
                  <c:v>Motivos</c:v>
                </c:pt>
              </c:strCache>
            </c:strRef>
          </c:tx>
          <c:dPt>
            <c:idx val="0"/>
            <c:bubble3D val="0"/>
            <c:explosion val="3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60-4859-94CB-301549A0C2BB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60-4859-94CB-301549A0C2BB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60-4859-94CB-301549A0C2BB}"/>
              </c:ext>
            </c:extLst>
          </c:dPt>
          <c:dPt>
            <c:idx val="3"/>
            <c:bubble3D val="0"/>
            <c:explosion val="4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60-4859-94CB-301549A0C2BB}"/>
              </c:ext>
            </c:extLst>
          </c:dPt>
          <c:dPt>
            <c:idx val="4"/>
            <c:bubble3D val="0"/>
            <c:explosion val="2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E60-4859-94CB-301549A0C2BB}"/>
              </c:ext>
            </c:extLst>
          </c:dPt>
          <c:dPt>
            <c:idx val="5"/>
            <c:bubble3D val="0"/>
            <c:explosion val="4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E60-4859-94CB-301549A0C2BB}"/>
              </c:ext>
            </c:extLst>
          </c:dPt>
          <c:dPt>
            <c:idx val="6"/>
            <c:bubble3D val="0"/>
            <c:explosion val="2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E60-4859-94CB-301549A0C2BB}"/>
              </c:ext>
            </c:extLst>
          </c:dPt>
          <c:dLbls>
            <c:dLbl>
              <c:idx val="0"/>
              <c:layout>
                <c:manualLayout>
                  <c:x val="-2.7846987967561989E-2"/>
                  <c:y val="-0.1134684164439762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41C588C4-0848-43D7-844A-BC0BEA738969}" type="VALUE">
                      <a:rPr lang="en-US" sz="2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2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r>
                      <a:rPr lang="en-US" sz="2800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(</a:t>
                    </a:r>
                    <a:fld id="{09302591-39CE-416E-AB70-7BE2156A3BC1}" type="PERCENTAGE">
                      <a:rPr lang="en-US" sz="2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2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[PORCENTAGEM]</a:t>
                    </a:fld>
                    <a:r>
                      <a:rPr lang="en-US" sz="2800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671495412863332"/>
                      <c:h val="8.24047441045397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E60-4859-94CB-301549A0C2BB}"/>
                </c:ext>
              </c:extLst>
            </c:dLbl>
            <c:dLbl>
              <c:idx val="1"/>
              <c:layout>
                <c:manualLayout>
                  <c:x val="2.0217409905048618E-2"/>
                  <c:y val="-3.6838779568881E-2"/>
                </c:manualLayout>
              </c:layout>
              <c:tx>
                <c:rich>
                  <a:bodyPr/>
                  <a:lstStyle/>
                  <a:p>
                    <a:fld id="{9B40A86F-7463-4BF5-855B-1869DC474698}" type="VALUE">
                      <a:rPr lang="en-US"/>
                      <a:pPr/>
                      <a:t>[VALOR]</a:t>
                    </a:fld>
                    <a:r>
                      <a:rPr lang="en-US" baseline="0"/>
                      <a:t> (</a:t>
                    </a:r>
                    <a:fld id="{8BE686D2-1A99-4D26-95CF-431ED347C384}" type="PERCENTAGE">
                      <a:rPr lang="en-US" baseline="0"/>
                      <a:pPr/>
                      <a:t>[PORCENTAGEM]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E60-4859-94CB-301549A0C2BB}"/>
                </c:ext>
              </c:extLst>
            </c:dLbl>
            <c:dLbl>
              <c:idx val="2"/>
              <c:layout>
                <c:manualLayout>
                  <c:x val="-4.6705119565382841E-2"/>
                  <c:y val="-1.88382076004075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AD5E6FEF-8658-4CC9-8244-85D79650B412}" type="VALUE">
                      <a:rPr lang="en-US" sz="2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2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r>
                      <a:rPr lang="en-US" sz="2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(</a:t>
                    </a:r>
                    <a:fld id="{29B24312-2F97-485D-A9DA-1BC17BAB3200}" type="PERCENTAGE">
                      <a:rPr lang="en-US" sz="2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2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[PORCENTAGEM]</a:t>
                    </a:fld>
                    <a:r>
                      <a:rPr lang="en-US" sz="2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34283244521677"/>
                      <c:h val="0.142281656111599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E60-4859-94CB-301549A0C2BB}"/>
                </c:ext>
              </c:extLst>
            </c:dLbl>
            <c:dLbl>
              <c:idx val="3"/>
              <c:layout>
                <c:manualLayout>
                  <c:x val="-4.290177708767573E-2"/>
                  <c:y val="-0.10798304532060372"/>
                </c:manualLayout>
              </c:layout>
              <c:tx>
                <c:rich>
                  <a:bodyPr/>
                  <a:lstStyle/>
                  <a:p>
                    <a:fld id="{C69CCC72-27C9-4CBE-9EBE-F590EA6B3056}" type="VALUE">
                      <a:rPr lang="en-US"/>
                      <a:pPr/>
                      <a:t>[VALOR]</a:t>
                    </a:fld>
                    <a:r>
                      <a:rPr lang="en-US" baseline="0"/>
                      <a:t> (</a:t>
                    </a:r>
                    <a:fld id="{EE5274EC-1EF9-4F5A-8658-46398ECD3410}" type="PERCENTAGE">
                      <a:rPr lang="en-US" baseline="0"/>
                      <a:pPr/>
                      <a:t>[PORCENTAGEM]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E60-4859-94CB-301549A0C2BB}"/>
                </c:ext>
              </c:extLst>
            </c:dLbl>
            <c:dLbl>
              <c:idx val="4"/>
              <c:layout>
                <c:manualLayout>
                  <c:x val="3.0351149288590871E-3"/>
                  <c:y val="-7.1789814593162223E-3"/>
                </c:manualLayout>
              </c:layout>
              <c:tx>
                <c:rich>
                  <a:bodyPr/>
                  <a:lstStyle/>
                  <a:p>
                    <a:fld id="{D56EAF6D-3110-4F62-B56A-47AC432FF405}" type="VALUE">
                      <a:rPr lang="en-US"/>
                      <a:pPr/>
                      <a:t>[VALOR]</a:t>
                    </a:fld>
                    <a:r>
                      <a:rPr lang="en-US" baseline="0"/>
                      <a:t> (</a:t>
                    </a:r>
                    <a:fld id="{F34AE607-97F4-4BDB-B953-8A54675D1774}" type="PERCENTAGE">
                      <a:rPr lang="en-US" baseline="0"/>
                      <a:pPr/>
                      <a:t>[PORCENTAGEM]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E60-4859-94CB-301549A0C2BB}"/>
                </c:ext>
              </c:extLst>
            </c:dLbl>
            <c:dLbl>
              <c:idx val="5"/>
              <c:layout>
                <c:manualLayout>
                  <c:x val="1.7844344137070104E-3"/>
                  <c:y val="1.818235398755071E-2"/>
                </c:manualLayout>
              </c:layout>
              <c:tx>
                <c:rich>
                  <a:bodyPr/>
                  <a:lstStyle/>
                  <a:p>
                    <a:fld id="{206F8CAE-075D-4084-B5C9-D6CB1A115FED}" type="VALUE">
                      <a:rPr lang="en-US"/>
                      <a:pPr/>
                      <a:t>[VALOR]</a:t>
                    </a:fld>
                    <a:r>
                      <a:rPr lang="en-US" baseline="0"/>
                      <a:t> (</a:t>
                    </a:r>
                    <a:fld id="{4FACC3EC-F2D6-490B-97E8-DBB87C4D0BC5}" type="PERCENTAGE">
                      <a:rPr lang="en-US" baseline="0"/>
                      <a:pPr/>
                      <a:t>[PORCENTAGEM]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E60-4859-94CB-301549A0C2BB}"/>
                </c:ext>
              </c:extLst>
            </c:dLbl>
            <c:dLbl>
              <c:idx val="6"/>
              <c:layout>
                <c:manualLayout>
                  <c:x val="5.4103770066969509E-2"/>
                  <c:y val="-1.76280271180575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8F098B94-A879-4EF8-ACBC-30E3D0016C0C}" type="VALUE">
                      <a:rPr lang="en-US" sz="2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2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r>
                      <a:rPr lang="en-US" sz="2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(</a:t>
                    </a:r>
                    <a:fld id="{C53366C8-2A0F-456E-B9DB-9783B2574BDE}" type="PERCENTAGE">
                      <a:rPr lang="en-US" sz="2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28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[PORCENTAGEM]</a:t>
                    </a:fld>
                    <a:r>
                      <a:rPr lang="en-US" sz="2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715130749754772"/>
                      <c:h val="0.114049287773677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8E60-4859-94CB-301549A0C2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Planilha1!$B$1:$H$1</c:f>
              <c:strCache>
                <c:ptCount val="7"/>
                <c:pt idx="0">
                  <c:v>Adaptação Marginal</c:v>
                </c:pt>
                <c:pt idx="1">
                  <c:v>Contorno Proximal</c:v>
                </c:pt>
                <c:pt idx="2">
                  <c:v>Integridade Dental</c:v>
                </c:pt>
                <c:pt idx="3">
                  <c:v>Fraturas e Retenção </c:v>
                </c:pt>
                <c:pt idx="4">
                  <c:v>Forma Anatômica</c:v>
                </c:pt>
                <c:pt idx="5">
                  <c:v>Avaliação Radiográfica</c:v>
                </c:pt>
                <c:pt idx="6">
                  <c:v>Ponto de Contato</c:v>
                </c:pt>
              </c:strCache>
            </c:strRef>
          </c:cat>
          <c:val>
            <c:numRef>
              <c:f>Planilha1!$B$2:$H$2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E60-4859-94CB-301549A0C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245574682911231"/>
          <c:y val="3.1148092843414184E-2"/>
          <c:w val="0.35567499388500973"/>
          <c:h val="0.960890532985791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40E79-6616-489B-BAD5-092F43E87716}" type="datetimeFigureOut">
              <a:rPr lang="pt-BR" smtClean="0"/>
              <a:t>15/07/2022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95E8F-E1A3-4892-A605-D3DFAE86C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73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95E8F-E1A3-4892-A605-D3DFAE86CA4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18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3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8" r="8558" b="1093"/>
          <a:stretch/>
        </p:blipFill>
        <p:spPr>
          <a:xfrm>
            <a:off x="30161" y="0"/>
            <a:ext cx="28800000" cy="4326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7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jpe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gif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microsoft.com/office/2007/relationships/hdphoto" Target="../media/hdphoto1.wdp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resina composta bulk fill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7600">
                        <a14:backgroundMark x1="67200" y1="42525" x2="67200" y2="42525"/>
                        <a14:backgroundMark x1="59200" y1="49169" x2="59200" y2="491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033" y="26778776"/>
            <a:ext cx="5617267" cy="338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Texto 7"/>
          <p:cNvSpPr txBox="1">
            <a:spLocks/>
          </p:cNvSpPr>
          <p:nvPr/>
        </p:nvSpPr>
        <p:spPr>
          <a:xfrm>
            <a:off x="431481" y="5630256"/>
            <a:ext cx="27965399" cy="2962275"/>
          </a:xfrm>
          <a:prstGeom prst="rect">
            <a:avLst/>
          </a:prstGeom>
        </p:spPr>
        <p:txBody>
          <a:bodyPr anchor="ctr"/>
          <a:lstStyle>
            <a:lvl1pPr marL="0" indent="0" algn="ctr" defTabSz="2880086" rtl="0" eaLnBrk="1" latinLnBrk="0" hangingPunct="1">
              <a:lnSpc>
                <a:spcPts val="8640"/>
              </a:lnSpc>
              <a:spcBef>
                <a:spcPts val="4200"/>
              </a:spcBef>
              <a:spcAft>
                <a:spcPts val="1800"/>
              </a:spcAft>
              <a:buFont typeface="Arial" panose="020B0604020202020204" pitchFamily="34" charset="0"/>
              <a:buNone/>
              <a:defRPr sz="7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600" dirty="0" err="1"/>
              <a:t>Pxxxx</a:t>
            </a:r>
            <a:r>
              <a:rPr lang="pt-BR" sz="6600" dirty="0"/>
              <a:t> – NONONON NONONONON NONONON </a:t>
            </a:r>
            <a:r>
              <a:rPr lang="pt-BR" sz="6600" dirty="0" err="1"/>
              <a:t>NONONON</a:t>
            </a:r>
            <a:r>
              <a:rPr lang="pt-BR" sz="6600" dirty="0"/>
              <a:t> NONONONO NONONON NONONONON NONONO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38" y="1856813"/>
            <a:ext cx="9395179" cy="2063474"/>
          </a:xfrm>
          <a:prstGeom prst="rect">
            <a:avLst/>
          </a:prstGeom>
        </p:spPr>
      </p:pic>
      <p:sp>
        <p:nvSpPr>
          <p:cNvPr id="6" name="Espaço Reservado para Texto 11"/>
          <p:cNvSpPr txBox="1">
            <a:spLocks/>
          </p:cNvSpPr>
          <p:nvPr/>
        </p:nvSpPr>
        <p:spPr>
          <a:xfrm>
            <a:off x="10995902" y="3032319"/>
            <a:ext cx="13037502" cy="1542415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ts val="3840"/>
              </a:lnSpc>
              <a:spcBef>
                <a:spcPts val="3150"/>
              </a:spcBef>
              <a:buFont typeface="Arial" panose="020B0604020202020204" pitchFamily="34" charset="0"/>
              <a:buNone/>
              <a:defRPr sz="3200" b="1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CENTRO DE CIÊNCIAS DA SAÚDE</a:t>
            </a:r>
            <a:br>
              <a:rPr lang="pt-BR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 PROGRAMA DE PÓS-GRADUAÇÃO EM ODONTOLOGIA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  <a:p>
            <a:pPr algn="r"/>
            <a:endParaRPr lang="pt-BR" sz="8000" dirty="0">
              <a:solidFill>
                <a:schemeClr val="tx1"/>
              </a:solidFill>
            </a:endParaRPr>
          </a:p>
          <a:p>
            <a:pPr algn="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spaço Reservado para Texto 4"/>
          <p:cNvSpPr txBox="1">
            <a:spLocks/>
          </p:cNvSpPr>
          <p:nvPr/>
        </p:nvSpPr>
        <p:spPr>
          <a:xfrm>
            <a:off x="969644" y="9464601"/>
            <a:ext cx="26889075" cy="1600200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tx2"/>
                </a:solidFill>
              </a:rPr>
              <a:t>Silva TE, Farias PS, Souza NA, Oliveira M</a:t>
            </a:r>
          </a:p>
        </p:txBody>
      </p:sp>
      <p:sp>
        <p:nvSpPr>
          <p:cNvPr id="3" name="Retângulo 2"/>
          <p:cNvSpPr/>
          <p:nvPr/>
        </p:nvSpPr>
        <p:spPr>
          <a:xfrm>
            <a:off x="969643" y="10190142"/>
            <a:ext cx="26889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Pós-Graduação em Odontologia, UFSC, Florianópolis, Santa Catarina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27981" y="11590095"/>
            <a:ext cx="12748532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327981" y="12982812"/>
            <a:ext cx="127485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pt-BR" sz="4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Determinar o desempenho e fatores associados à </a:t>
            </a:r>
            <a:r>
              <a:rPr lang="pt-BR" sz="48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r>
              <a:rPr lang="pt-BR" sz="4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48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257300" y="17147328"/>
            <a:ext cx="12819214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4938514" y="11599389"/>
            <a:ext cx="12569686" cy="10083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graphicFrame>
        <p:nvGraphicFramePr>
          <p:cNvPr id="53" name="Espaço Reservado para Conteúd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020412"/>
              </p:ext>
            </p:extLst>
          </p:nvPr>
        </p:nvGraphicFramePr>
        <p:xfrm>
          <a:off x="14989566" y="14101108"/>
          <a:ext cx="12435089" cy="619495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50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1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Variáveis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Restaurações n (%)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Sucesso n (%)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Falha (n%)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P*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Sexo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0,61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Feminino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7 (35,0%)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6 (85,6%)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 (14,3%)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     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Masculino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13 (65,0%)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9 (69,2%)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4 (30,8%)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Idade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1,00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7 anos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6 (30,0%)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4 (66,7%)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2 (33,3%)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8 anos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4 (20,0%)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4 (100,0%)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0 (0)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9 anos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6 (30,0%)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4 (66,7%)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2 (33,3%)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10 anos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4 (20,0%)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3 (75,0%)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 (25,0%)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Condição Socioeconômica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1,00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Classes A e B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3 (15,0%)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2 (66,7%)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 (33,3%)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Classes C e D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17 (85,0%)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13 (76,5%)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4 (23,5%)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4" name="Retângulo 53"/>
          <p:cNvSpPr/>
          <p:nvPr/>
        </p:nvSpPr>
        <p:spPr>
          <a:xfrm>
            <a:off x="14938514" y="12704726"/>
            <a:ext cx="12564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6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Tabela 1.</a:t>
            </a:r>
            <a:r>
              <a:rPr lang="pt-BR" sz="3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Desempenho das restaurações de acordo com características sociodemográficas e clínicas (n=20).</a:t>
            </a:r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18000"/>
              </p:ext>
            </p:extLst>
          </p:nvPr>
        </p:nvGraphicFramePr>
        <p:xfrm>
          <a:off x="14973375" y="20257212"/>
          <a:ext cx="12451280" cy="617204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04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8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41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Técnica Restauradora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1,00          </a:t>
                      </a:r>
                      <a:endParaRPr lang="pt-BR" sz="26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6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Incremental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10 (50,0%)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8 (80,0%)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2 (20,0%)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Incremento Único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10 (50,0%)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7 (70,0%)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chemeClr val="tx2"/>
                          </a:solidFill>
                          <a:effectLst/>
                        </a:rPr>
                        <a:t>3 (30,0%)</a:t>
                      </a:r>
                      <a:endParaRPr lang="pt-BR" sz="2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Classificação das Cavidades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0,61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0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Classe I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7 (35,0%)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6 (85,7%)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 (14,3%)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6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Classe II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13 (65,0%)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9 (69,2%)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4 (30,8%)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4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Arcada Dentária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1,00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6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 Superior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6 (30,0%)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chemeClr val="tx2"/>
                          </a:solidFill>
                          <a:effectLst/>
                        </a:rPr>
                        <a:t>5 (83,3%)</a:t>
                      </a:r>
                      <a:endParaRPr lang="pt-BR" sz="2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 (16,7%)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1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          Inferior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14 (70,0%)</a:t>
                      </a:r>
                      <a:endParaRPr lang="pt-BR" sz="26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10 (71,4%)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4 (28,6%)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7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Experiência de Cárie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0,25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21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Livre de Cárie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chemeClr val="tx2"/>
                          </a:solidFill>
                          <a:effectLst/>
                        </a:rPr>
                        <a:t>1 (5,0%)</a:t>
                      </a:r>
                      <a:endParaRPr lang="pt-BR" sz="2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chemeClr val="tx2"/>
                          </a:solidFill>
                          <a:effectLst/>
                        </a:rPr>
                        <a:t>0 (0)</a:t>
                      </a:r>
                      <a:endParaRPr lang="pt-BR" sz="2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 (100,0%)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16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Com Cárie</a:t>
                      </a:r>
                      <a:endParaRPr lang="pt-BR" sz="26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19 (95,0%)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>
                          <a:solidFill>
                            <a:schemeClr val="tx2"/>
                          </a:solidFill>
                          <a:effectLst/>
                        </a:rPr>
                        <a:t>15 (78,9%)</a:t>
                      </a:r>
                      <a:endParaRPr lang="pt-BR" sz="2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4 (21,1%)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pt-BR" sz="2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8" name="Gráfico 57"/>
          <p:cNvGraphicFramePr/>
          <p:nvPr>
            <p:extLst>
              <p:ext uri="{D42A27DB-BD31-4B8C-83A1-F6EECF244321}">
                <p14:modId xmlns:p14="http://schemas.microsoft.com/office/powerpoint/2010/main" val="1541949677"/>
              </p:ext>
            </p:extLst>
          </p:nvPr>
        </p:nvGraphicFramePr>
        <p:xfrm>
          <a:off x="14502048" y="27458135"/>
          <a:ext cx="13356670" cy="6380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9" name="CaixaDeTexto 58"/>
          <p:cNvSpPr txBox="1"/>
          <p:nvPr/>
        </p:nvSpPr>
        <p:spPr>
          <a:xfrm>
            <a:off x="1257298" y="35404010"/>
            <a:ext cx="26294689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1327981" y="36450088"/>
            <a:ext cx="25740694" cy="181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pt-BR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Nonononon</a:t>
            </a:r>
            <a:r>
              <a:rPr lang="pt-BR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nonononon</a:t>
            </a:r>
            <a:r>
              <a:rPr lang="pt-BR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nonononno</a:t>
            </a:r>
            <a:r>
              <a:rPr lang="pt-BR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nononon</a:t>
            </a:r>
            <a:r>
              <a:rPr lang="pt-BR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nononno</a:t>
            </a:r>
            <a:endParaRPr lang="pt-BR" sz="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14938514" y="26438819"/>
            <a:ext cx="143986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*Teste </a:t>
            </a:r>
            <a:r>
              <a:rPr lang="pt-BR" sz="2800" dirty="0" err="1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</a:t>
            </a:r>
            <a:r>
              <a:rPr lang="pt-BR" sz="2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-Quadrado (Exato de Fisher).</a:t>
            </a:r>
            <a:endParaRPr lang="pt-BR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4901328" y="33962439"/>
            <a:ext cx="12660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1. </a:t>
            </a:r>
            <a:r>
              <a:rPr lang="pt-BR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Principais razões de falhas de acordo com os critérios da Federação Dentária Internacional - FDI (n=5).</a:t>
            </a:r>
          </a:p>
        </p:txBody>
      </p:sp>
      <p:cxnSp>
        <p:nvCxnSpPr>
          <p:cNvPr id="26" name="Conector reto 25"/>
          <p:cNvCxnSpPr/>
          <p:nvPr/>
        </p:nvCxnSpPr>
        <p:spPr>
          <a:xfrm flipH="1">
            <a:off x="14381318" y="11500188"/>
            <a:ext cx="65723" cy="23685218"/>
          </a:xfrm>
          <a:prstGeom prst="line">
            <a:avLst/>
          </a:prstGeom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30" name="Agrupar 29"/>
          <p:cNvGrpSpPr/>
          <p:nvPr/>
        </p:nvGrpSpPr>
        <p:grpSpPr>
          <a:xfrm>
            <a:off x="1257298" y="18560304"/>
            <a:ext cx="12757166" cy="1234490"/>
            <a:chOff x="0" y="911576"/>
            <a:chExt cx="11438160" cy="792793"/>
          </a:xfrm>
          <a:solidFill>
            <a:schemeClr val="tx2">
              <a:lumMod val="60000"/>
              <a:lumOff val="40000"/>
              <a:alpha val="1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33" name="Retângulo 32"/>
            <p:cNvSpPr/>
            <p:nvPr/>
          </p:nvSpPr>
          <p:spPr>
            <a:xfrm>
              <a:off x="0" y="911576"/>
              <a:ext cx="11438160" cy="770705"/>
            </a:xfrm>
            <a:prstGeom prst="rect">
              <a:avLst/>
            </a:prstGeom>
            <a:grpFill/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CaixaDeTexto 33"/>
            <p:cNvSpPr txBox="1"/>
            <p:nvPr/>
          </p:nvSpPr>
          <p:spPr>
            <a:xfrm>
              <a:off x="0" y="933664"/>
              <a:ext cx="11438160" cy="770705"/>
            </a:xfrm>
            <a:prstGeom prst="rect">
              <a:avLst/>
            </a:prstGeom>
            <a:grpFill/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45720" rIns="256032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600" b="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CEP/UFSC 1.450.709   </a:t>
              </a:r>
            </a:p>
          </p:txBody>
        </p:sp>
      </p:grpSp>
      <p:grpSp>
        <p:nvGrpSpPr>
          <p:cNvPr id="35" name="Agrupar 34"/>
          <p:cNvGrpSpPr/>
          <p:nvPr/>
        </p:nvGrpSpPr>
        <p:grpSpPr>
          <a:xfrm>
            <a:off x="1288324" y="20126978"/>
            <a:ext cx="12757166" cy="1200097"/>
            <a:chOff x="0" y="911576"/>
            <a:chExt cx="11438160" cy="770705"/>
          </a:xfrm>
          <a:solidFill>
            <a:schemeClr val="tx2">
              <a:lumMod val="60000"/>
              <a:lumOff val="40000"/>
              <a:alpha val="1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36" name="Retângulo 35"/>
            <p:cNvSpPr/>
            <p:nvPr/>
          </p:nvSpPr>
          <p:spPr>
            <a:xfrm>
              <a:off x="0" y="911576"/>
              <a:ext cx="11438160" cy="770705"/>
            </a:xfrm>
            <a:prstGeom prst="rect">
              <a:avLst/>
            </a:prstGeom>
            <a:grpFill/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CaixaDeTexto 36"/>
            <p:cNvSpPr txBox="1"/>
            <p:nvPr/>
          </p:nvSpPr>
          <p:spPr>
            <a:xfrm>
              <a:off x="0" y="911576"/>
              <a:ext cx="11438160" cy="770705"/>
            </a:xfrm>
            <a:prstGeom prst="rect">
              <a:avLst/>
            </a:prstGeom>
            <a:grpFill/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45720" rIns="256032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600" b="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 Crianças de 7 a 10 anos</a:t>
              </a:r>
            </a:p>
          </p:txBody>
        </p:sp>
      </p:grpSp>
      <p:grpSp>
        <p:nvGrpSpPr>
          <p:cNvPr id="38" name="Agrupar 37"/>
          <p:cNvGrpSpPr/>
          <p:nvPr/>
        </p:nvGrpSpPr>
        <p:grpSpPr>
          <a:xfrm>
            <a:off x="1516924" y="25086655"/>
            <a:ext cx="5603033" cy="1240703"/>
            <a:chOff x="0" y="911576"/>
            <a:chExt cx="11438160" cy="796782"/>
          </a:xfrm>
          <a:solidFill>
            <a:schemeClr val="tx2">
              <a:lumMod val="60000"/>
              <a:lumOff val="40000"/>
              <a:alpha val="1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39" name="Retângulo 38"/>
            <p:cNvSpPr/>
            <p:nvPr/>
          </p:nvSpPr>
          <p:spPr>
            <a:xfrm>
              <a:off x="0" y="911576"/>
              <a:ext cx="11438160" cy="770705"/>
            </a:xfrm>
            <a:prstGeom prst="rect">
              <a:avLst/>
            </a:prstGeom>
            <a:grpFill/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CaixaDeTexto 39"/>
            <p:cNvSpPr txBox="1"/>
            <p:nvPr/>
          </p:nvSpPr>
          <p:spPr>
            <a:xfrm>
              <a:off x="0" y="937653"/>
              <a:ext cx="11438160" cy="770705"/>
            </a:xfrm>
            <a:prstGeom prst="rect">
              <a:avLst/>
            </a:prstGeom>
            <a:grpFill/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45720" rIns="256032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Indicação de Pulpectomia</a:t>
              </a:r>
              <a:endParaRPr lang="pt-BR" sz="44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Agrupar 40"/>
          <p:cNvGrpSpPr/>
          <p:nvPr/>
        </p:nvGrpSpPr>
        <p:grpSpPr>
          <a:xfrm>
            <a:off x="8063421" y="25046049"/>
            <a:ext cx="5603033" cy="1240703"/>
            <a:chOff x="0" y="911576"/>
            <a:chExt cx="11438160" cy="796782"/>
          </a:xfrm>
          <a:solidFill>
            <a:schemeClr val="tx2">
              <a:lumMod val="60000"/>
              <a:lumOff val="40000"/>
              <a:alpha val="1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42" name="Retângulo 41"/>
            <p:cNvSpPr/>
            <p:nvPr/>
          </p:nvSpPr>
          <p:spPr>
            <a:xfrm>
              <a:off x="0" y="911576"/>
              <a:ext cx="11438160" cy="770705"/>
            </a:xfrm>
            <a:prstGeom prst="rect">
              <a:avLst/>
            </a:prstGeom>
            <a:grpFill/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CaixaDeTexto 42"/>
            <p:cNvSpPr txBox="1"/>
            <p:nvPr/>
          </p:nvSpPr>
          <p:spPr>
            <a:xfrm>
              <a:off x="0" y="937653"/>
              <a:ext cx="11438160" cy="770705"/>
            </a:xfrm>
            <a:prstGeom prst="rect">
              <a:avLst/>
            </a:prstGeom>
            <a:grpFill/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45720" rIns="256032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</a:pPr>
              <a:r>
                <a:rPr lang="pt-BR" sz="4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Obturação 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</a:pPr>
              <a:r>
                <a:rPr lang="pt-BR" sz="4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(OZE)</a:t>
              </a:r>
              <a:endParaRPr lang="pt-BR" sz="4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Agrupar 43"/>
          <p:cNvGrpSpPr/>
          <p:nvPr/>
        </p:nvGrpSpPr>
        <p:grpSpPr>
          <a:xfrm>
            <a:off x="1360985" y="26642213"/>
            <a:ext cx="12757166" cy="1203704"/>
            <a:chOff x="0" y="911576"/>
            <a:chExt cx="11438160" cy="773022"/>
          </a:xfrm>
          <a:solidFill>
            <a:schemeClr val="tx2">
              <a:lumMod val="60000"/>
              <a:lumOff val="40000"/>
              <a:alpha val="3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45" name="Retângulo 44"/>
            <p:cNvSpPr/>
            <p:nvPr/>
          </p:nvSpPr>
          <p:spPr>
            <a:xfrm>
              <a:off x="0" y="911576"/>
              <a:ext cx="11438160" cy="770705"/>
            </a:xfrm>
            <a:prstGeom prst="rect">
              <a:avLst/>
            </a:prstGeom>
            <a:grpFill/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CaixaDeTexto 45"/>
            <p:cNvSpPr txBox="1"/>
            <p:nvPr/>
          </p:nvSpPr>
          <p:spPr>
            <a:xfrm>
              <a:off x="0" y="913893"/>
              <a:ext cx="11438160" cy="770705"/>
            </a:xfrm>
            <a:prstGeom prst="rect">
              <a:avLst/>
            </a:prstGeom>
            <a:grpFill/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45720" rIns="256032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600" b="1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Restauração - Resina Composta Bulk Fill</a:t>
              </a:r>
            </a:p>
          </p:txBody>
        </p:sp>
      </p:grpSp>
      <p:sp>
        <p:nvSpPr>
          <p:cNvPr id="49" name="CaixaDeTexto 48"/>
          <p:cNvSpPr txBox="1"/>
          <p:nvPr/>
        </p:nvSpPr>
        <p:spPr>
          <a:xfrm>
            <a:off x="1323664" y="29680619"/>
            <a:ext cx="5871316" cy="1200097"/>
          </a:xfrm>
          <a:prstGeom prst="rect">
            <a:avLst/>
          </a:prstGeom>
          <a:solidFill>
            <a:srgbClr val="FFFF00">
              <a:alpha val="30000"/>
            </a:srgbClr>
          </a:solidFill>
          <a:scene3d>
            <a:camera prst="orthographicFront"/>
            <a:lightRig rig="chilly" dir="t"/>
          </a:scene3d>
          <a:sp3d z="127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6032" tIns="45720" rIns="256032" bIns="45720" numCol="1" spcCol="1270" anchor="ctr" anchorCtr="0">
            <a:noAutofit/>
          </a:bodyPr>
          <a:lstStyle/>
          <a:p>
            <a:pPr lvl="0" algn="ctr" defTabSz="1600200">
              <a:spcBef>
                <a:spcPct val="0"/>
              </a:spcBef>
            </a:pPr>
            <a:r>
              <a:rPr lang="pt-BR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1 </a:t>
            </a:r>
          </a:p>
          <a:p>
            <a:pPr lvl="0" algn="ctr" defTabSz="1600200">
              <a:spcBef>
                <a:spcPct val="0"/>
              </a:spcBef>
            </a:pPr>
            <a:r>
              <a:rPr lang="pt-BR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</a:t>
            </a:r>
            <a:endParaRPr lang="pt-BR" sz="44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8063421" y="29672823"/>
            <a:ext cx="6125836" cy="1200098"/>
          </a:xfrm>
          <a:prstGeom prst="rect">
            <a:avLst/>
          </a:prstGeom>
          <a:solidFill>
            <a:schemeClr val="accent2">
              <a:lumMod val="75000"/>
              <a:alpha val="30000"/>
            </a:schemeClr>
          </a:solidFill>
          <a:scene3d>
            <a:camera prst="orthographicFront"/>
            <a:lightRig rig="chilly" dir="t"/>
          </a:scene3d>
          <a:sp3d z="127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6032" tIns="45720" rIns="256032" bIns="4572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</a:pPr>
            <a:r>
              <a:rPr lang="pt-BR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2 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</a:pPr>
            <a:r>
              <a:rPr lang="pt-BR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Incremento Único</a:t>
            </a:r>
            <a:endParaRPr lang="pt-BR" sz="44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to 22"/>
          <p:cNvCxnSpPr/>
          <p:nvPr/>
        </p:nvCxnSpPr>
        <p:spPr>
          <a:xfrm flipH="1">
            <a:off x="4402239" y="28577894"/>
            <a:ext cx="93176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 flipH="1">
            <a:off x="10286127" y="28577894"/>
            <a:ext cx="93176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11217888" y="28577894"/>
            <a:ext cx="0" cy="538609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/>
          <p:nvPr/>
        </p:nvCxnSpPr>
        <p:spPr>
          <a:xfrm>
            <a:off x="4402239" y="28577894"/>
            <a:ext cx="0" cy="538609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Agrupar 61"/>
          <p:cNvGrpSpPr/>
          <p:nvPr/>
        </p:nvGrpSpPr>
        <p:grpSpPr>
          <a:xfrm>
            <a:off x="1323664" y="31332461"/>
            <a:ext cx="12757166" cy="1696575"/>
            <a:chOff x="0" y="911576"/>
            <a:chExt cx="11438160" cy="778470"/>
          </a:xfrm>
          <a:solidFill>
            <a:schemeClr val="tx2">
              <a:lumMod val="60000"/>
              <a:lumOff val="40000"/>
              <a:alpha val="1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63" name="Retângulo 62"/>
            <p:cNvSpPr/>
            <p:nvPr/>
          </p:nvSpPr>
          <p:spPr>
            <a:xfrm>
              <a:off x="0" y="911576"/>
              <a:ext cx="11438160" cy="770705"/>
            </a:xfrm>
            <a:prstGeom prst="rect">
              <a:avLst/>
            </a:prstGeom>
            <a:grpFill/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CaixaDeTexto 63"/>
            <p:cNvSpPr txBox="1"/>
            <p:nvPr/>
          </p:nvSpPr>
          <p:spPr>
            <a:xfrm>
              <a:off x="0" y="919341"/>
              <a:ext cx="11438160" cy="770705"/>
            </a:xfrm>
            <a:prstGeom prst="rect">
              <a:avLst/>
            </a:prstGeom>
            <a:grpFill/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45720" rIns="256032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</a:pPr>
              <a:r>
                <a:rPr lang="pt-BR" sz="4600" b="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Acompanhamento Longitudinal 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</a:pPr>
              <a:r>
                <a:rPr lang="pt-BR" sz="4600" b="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3, 6, 9 e 12 meses</a:t>
              </a:r>
            </a:p>
          </p:txBody>
        </p:sp>
      </p:grpSp>
      <p:grpSp>
        <p:nvGrpSpPr>
          <p:cNvPr id="65" name="Agrupar 64"/>
          <p:cNvGrpSpPr/>
          <p:nvPr/>
        </p:nvGrpSpPr>
        <p:grpSpPr>
          <a:xfrm>
            <a:off x="1288324" y="33333296"/>
            <a:ext cx="12757166" cy="1823721"/>
            <a:chOff x="0" y="898662"/>
            <a:chExt cx="11438160" cy="783619"/>
          </a:xfrm>
          <a:solidFill>
            <a:schemeClr val="tx2">
              <a:lumMod val="60000"/>
              <a:lumOff val="40000"/>
              <a:alpha val="1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66" name="Retângulo 65"/>
            <p:cNvSpPr/>
            <p:nvPr/>
          </p:nvSpPr>
          <p:spPr>
            <a:xfrm>
              <a:off x="0" y="911576"/>
              <a:ext cx="11438160" cy="770705"/>
            </a:xfrm>
            <a:prstGeom prst="rect">
              <a:avLst/>
            </a:prstGeom>
            <a:grpFill/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CaixaDeTexto 66"/>
            <p:cNvSpPr txBox="1"/>
            <p:nvPr/>
          </p:nvSpPr>
          <p:spPr>
            <a:xfrm>
              <a:off x="0" y="898662"/>
              <a:ext cx="11438160" cy="770705"/>
            </a:xfrm>
            <a:prstGeom prst="rect">
              <a:avLst/>
            </a:prstGeom>
            <a:grpFill/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45720" rIns="256032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600" b="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Avaliação de acordo com os critérios da FDI </a:t>
              </a:r>
              <a:r>
                <a:rPr lang="pt-BR" sz="3200" b="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(Federação Dentária Internacional)</a:t>
              </a:r>
            </a:p>
          </p:txBody>
        </p:sp>
      </p:grpSp>
      <p:pic>
        <p:nvPicPr>
          <p:cNvPr id="57" name="Imagem 56">
            <a:extLst>
              <a:ext uri="{FF2B5EF4-FFF2-40B4-BE49-F238E27FC236}">
                <a16:creationId xmlns:a16="http://schemas.microsoft.com/office/drawing/2014/main" id="{1CC1C3E1-E06C-43C0-9C6C-5621EFE6053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" t="-2972" r="-349" b="13517"/>
          <a:stretch/>
        </p:blipFill>
        <p:spPr>
          <a:xfrm>
            <a:off x="23619853" y="39079568"/>
            <a:ext cx="4238865" cy="2871102"/>
          </a:xfrm>
          <a:prstGeom prst="rect">
            <a:avLst/>
          </a:prstGeom>
        </p:spPr>
      </p:pic>
      <p:pic>
        <p:nvPicPr>
          <p:cNvPr id="68" name="Picture 4" descr="Resultado de imagem para carta e-mail">
            <a:extLst>
              <a:ext uri="{FF2B5EF4-FFF2-40B4-BE49-F238E27FC236}">
                <a16:creationId xmlns:a16="http://schemas.microsoft.com/office/drawing/2014/main" id="{2F1C749F-E1D4-400B-940A-1B4065E3F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225483" y="10836906"/>
            <a:ext cx="440971" cy="44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CaixaDeTexto 68">
            <a:extLst>
              <a:ext uri="{FF2B5EF4-FFF2-40B4-BE49-F238E27FC236}">
                <a16:creationId xmlns:a16="http://schemas.microsoft.com/office/drawing/2014/main" id="{769665D7-80FA-4C32-BB07-B54F1AA4EABE}"/>
              </a:ext>
            </a:extLst>
          </p:cNvPr>
          <p:cNvSpPr txBox="1"/>
          <p:nvPr/>
        </p:nvSpPr>
        <p:spPr>
          <a:xfrm>
            <a:off x="13100058" y="10791327"/>
            <a:ext cx="4666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xxxxxxx@gmail.com</a:t>
            </a:r>
          </a:p>
        </p:txBody>
      </p:sp>
      <p:pic>
        <p:nvPicPr>
          <p:cNvPr id="9" name="Picture 2" descr="Retrato Corporativo - EvoraStudio">
            <a:extLst>
              <a:ext uri="{FF2B5EF4-FFF2-40B4-BE49-F238E27FC236}">
                <a16:creationId xmlns:a16="http://schemas.microsoft.com/office/drawing/2014/main" id="{C740EBE6-7121-28DC-17AA-92F69BC985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5" t="12230" r="12368" b="19541"/>
          <a:stretch/>
        </p:blipFill>
        <p:spPr bwMode="auto">
          <a:xfrm>
            <a:off x="25020706" y="1344191"/>
            <a:ext cx="2178996" cy="288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Imagem 69" descr="Uma imagem contendo desenho&#10;&#10;Descrição gerada automaticamente">
            <a:extLst>
              <a:ext uri="{FF2B5EF4-FFF2-40B4-BE49-F238E27FC236}">
                <a16:creationId xmlns:a16="http://schemas.microsoft.com/office/drawing/2014/main" id="{B00FFA79-BE64-5F12-B19B-3674E7A3332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254" y="40424538"/>
            <a:ext cx="1189881" cy="1189881"/>
          </a:xfrm>
          <a:prstGeom prst="rect">
            <a:avLst/>
          </a:prstGeom>
        </p:spPr>
      </p:pic>
      <p:pic>
        <p:nvPicPr>
          <p:cNvPr id="71" name="Google Shape;29;p3" descr="Resultado de imagem para cnpq">
            <a:extLst>
              <a:ext uri="{FF2B5EF4-FFF2-40B4-BE49-F238E27FC236}">
                <a16:creationId xmlns:a16="http://schemas.microsoft.com/office/drawing/2014/main" id="{1A9F70A3-AC10-6A9F-811B-AEEF4E0B79BD}"/>
              </a:ext>
            </a:extLst>
          </p:cNvPr>
          <p:cNvPicPr preferRelativeResize="0"/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t="29127" b="29464"/>
          <a:stretch/>
        </p:blipFill>
        <p:spPr>
          <a:xfrm>
            <a:off x="8119984" y="40582333"/>
            <a:ext cx="2421053" cy="903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Picture 16">
            <a:extLst>
              <a:ext uri="{FF2B5EF4-FFF2-40B4-BE49-F238E27FC236}">
                <a16:creationId xmlns:a16="http://schemas.microsoft.com/office/drawing/2014/main" id="{81FD267F-7A58-42F4-C3F5-7C5E6BB3FEA6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9479" y="40754086"/>
            <a:ext cx="1707647" cy="805124"/>
          </a:xfrm>
          <a:prstGeom prst="rect">
            <a:avLst/>
          </a:prstGeom>
        </p:spPr>
      </p:pic>
      <p:grpSp>
        <p:nvGrpSpPr>
          <p:cNvPr id="73" name="Grupo 5">
            <a:extLst>
              <a:ext uri="{FF2B5EF4-FFF2-40B4-BE49-F238E27FC236}">
                <a16:creationId xmlns:a16="http://schemas.microsoft.com/office/drawing/2014/main" id="{5DEFDF99-F117-AC34-1696-C6439B98017E}"/>
              </a:ext>
            </a:extLst>
          </p:cNvPr>
          <p:cNvGrpSpPr/>
          <p:nvPr/>
        </p:nvGrpSpPr>
        <p:grpSpPr>
          <a:xfrm>
            <a:off x="9474930" y="39705386"/>
            <a:ext cx="2169439" cy="778648"/>
            <a:chOff x="3734411" y="4691693"/>
            <a:chExt cx="4887391" cy="1314152"/>
          </a:xfrm>
        </p:grpSpPr>
        <p:sp>
          <p:nvSpPr>
            <p:cNvPr id="74" name="Retângulo 73">
              <a:extLst>
                <a:ext uri="{FF2B5EF4-FFF2-40B4-BE49-F238E27FC236}">
                  <a16:creationId xmlns:a16="http://schemas.microsoft.com/office/drawing/2014/main" id="{B4AB69A4-42BA-DEBB-3D9C-C8605D204B1B}"/>
                </a:ext>
              </a:extLst>
            </p:cNvPr>
            <p:cNvSpPr/>
            <p:nvPr/>
          </p:nvSpPr>
          <p:spPr>
            <a:xfrm>
              <a:off x="3734411" y="4691693"/>
              <a:ext cx="4887391" cy="131415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75" name="Picture 2">
              <a:extLst>
                <a:ext uri="{FF2B5EF4-FFF2-40B4-BE49-F238E27FC236}">
                  <a16:creationId xmlns:a16="http://schemas.microsoft.com/office/drawing/2014/main" id="{7D0A7B59-91CC-ABD2-1E61-816BBC18631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388"/>
            <a:stretch/>
          </p:blipFill>
          <p:spPr bwMode="auto">
            <a:xfrm>
              <a:off x="6250109" y="4760395"/>
              <a:ext cx="2332340" cy="1153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" name="Picture 3">
              <a:extLst>
                <a:ext uri="{FF2B5EF4-FFF2-40B4-BE49-F238E27FC236}">
                  <a16:creationId xmlns:a16="http://schemas.microsoft.com/office/drawing/2014/main" id="{002FFA77-55E3-E40F-90A6-805D30072F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9805" y="4760395"/>
              <a:ext cx="2386074" cy="1153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7" name="Imagem 76">
            <a:extLst>
              <a:ext uri="{FF2B5EF4-FFF2-40B4-BE49-F238E27FC236}">
                <a16:creationId xmlns:a16="http://schemas.microsoft.com/office/drawing/2014/main" id="{C454BE75-57D1-3C24-3E26-EF33FCD1F70F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91825" y="39737491"/>
            <a:ext cx="2087014" cy="778648"/>
          </a:xfrm>
          <a:prstGeom prst="rect">
            <a:avLst/>
          </a:prstGeom>
        </p:spPr>
      </p:pic>
      <p:pic>
        <p:nvPicPr>
          <p:cNvPr id="78" name="Picture 12" descr="LOGO AMBULATÓRIO2">
            <a:extLst>
              <a:ext uri="{FF2B5EF4-FFF2-40B4-BE49-F238E27FC236}">
                <a16:creationId xmlns:a16="http://schemas.microsoft.com/office/drawing/2014/main" id="{431E25A4-A5EB-EC8A-8DCE-8E5224A32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7510" y="40420784"/>
            <a:ext cx="1277424" cy="128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" name="Agrupar 78">
            <a:extLst>
              <a:ext uri="{FF2B5EF4-FFF2-40B4-BE49-F238E27FC236}">
                <a16:creationId xmlns:a16="http://schemas.microsoft.com/office/drawing/2014/main" id="{C4B89C0F-019F-62C0-F074-5DD077CB6D7B}"/>
              </a:ext>
            </a:extLst>
          </p:cNvPr>
          <p:cNvGrpSpPr/>
          <p:nvPr/>
        </p:nvGrpSpPr>
        <p:grpSpPr>
          <a:xfrm>
            <a:off x="14502048" y="40877086"/>
            <a:ext cx="2254674" cy="805124"/>
            <a:chOff x="1060257" y="840250"/>
            <a:chExt cx="5426711" cy="1953190"/>
          </a:xfrm>
        </p:grpSpPr>
        <p:pic>
          <p:nvPicPr>
            <p:cNvPr id="80" name="Imagem 79">
              <a:extLst>
                <a:ext uri="{FF2B5EF4-FFF2-40B4-BE49-F238E27FC236}">
                  <a16:creationId xmlns:a16="http://schemas.microsoft.com/office/drawing/2014/main" id="{BFC36F54-C5E2-D795-E69E-02B55FAA7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60257" y="840250"/>
              <a:ext cx="3665811" cy="1953190"/>
            </a:xfrm>
            <a:prstGeom prst="rect">
              <a:avLst/>
            </a:prstGeom>
          </p:spPr>
        </p:pic>
        <p:pic>
          <p:nvPicPr>
            <p:cNvPr id="81" name="Picture 17" descr="hu">
              <a:extLst>
                <a:ext uri="{FF2B5EF4-FFF2-40B4-BE49-F238E27FC236}">
                  <a16:creationId xmlns:a16="http://schemas.microsoft.com/office/drawing/2014/main" id="{2B55044E-C1B2-E705-12B4-0CAB2BD0A5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9760" y="1173693"/>
              <a:ext cx="1617208" cy="1364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Imagem 15">
            <a:extLst>
              <a:ext uri="{FF2B5EF4-FFF2-40B4-BE49-F238E27FC236}">
                <a16:creationId xmlns:a16="http://schemas.microsoft.com/office/drawing/2014/main" id="{D1DD7D76-FB2D-F54C-39AC-BB75E381F158}"/>
              </a:ext>
            </a:extLst>
          </p:cNvPr>
          <p:cNvPicPr>
            <a:picLocks noChangeAspect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028" y="39315611"/>
            <a:ext cx="2962300" cy="2962300"/>
          </a:xfrm>
          <a:prstGeom prst="rect">
            <a:avLst/>
          </a:prstGeom>
        </p:spPr>
      </p:pic>
      <p:pic>
        <p:nvPicPr>
          <p:cNvPr id="2" name="Picture 2" descr="Raio-X Im@gem - Radiografia e documentações odontológicas digitais">
            <a:extLst>
              <a:ext uri="{FF2B5EF4-FFF2-40B4-BE49-F238E27FC236}">
                <a16:creationId xmlns:a16="http://schemas.microsoft.com/office/drawing/2014/main" id="{3B41AA20-76F4-A218-AA3F-C24F6A127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69" y="21476936"/>
            <a:ext cx="4744815" cy="358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Raio-X Im@gem - Radiografia e documentações odontológicas digitais">
            <a:extLst>
              <a:ext uri="{FF2B5EF4-FFF2-40B4-BE49-F238E27FC236}">
                <a16:creationId xmlns:a16="http://schemas.microsoft.com/office/drawing/2014/main" id="{64419D57-1488-65E2-146E-B7E02597E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702" y="21441307"/>
            <a:ext cx="4744815" cy="358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622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1607</TotalTime>
  <Words>513</Words>
  <Application>Microsoft Office PowerPoint</Application>
  <PresentationFormat>Personalizar</PresentationFormat>
  <Paragraphs>156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Mariane Cardoso</cp:lastModifiedBy>
  <cp:revision>82</cp:revision>
  <dcterms:created xsi:type="dcterms:W3CDTF">2014-05-26T19:29:21Z</dcterms:created>
  <dcterms:modified xsi:type="dcterms:W3CDTF">2022-07-15T19:23:33Z</dcterms:modified>
</cp:coreProperties>
</file>